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sldIdLst>
    <p:sldId id="260" r:id="rId2"/>
    <p:sldId id="262" r:id="rId3"/>
    <p:sldId id="268" r:id="rId4"/>
    <p:sldId id="271" r:id="rId5"/>
    <p:sldId id="287" r:id="rId6"/>
    <p:sldId id="279" r:id="rId7"/>
    <p:sldId id="285" r:id="rId8"/>
    <p:sldId id="275" r:id="rId9"/>
    <p:sldId id="278" r:id="rId10"/>
    <p:sldId id="298" r:id="rId11"/>
    <p:sldId id="300" r:id="rId12"/>
    <p:sldId id="299" r:id="rId13"/>
    <p:sldId id="301" r:id="rId14"/>
    <p:sldId id="302" r:id="rId15"/>
    <p:sldId id="303" r:id="rId16"/>
    <p:sldId id="304" r:id="rId17"/>
    <p:sldId id="296" r:id="rId18"/>
    <p:sldId id="295" r:id="rId19"/>
    <p:sldId id="297" r:id="rId20"/>
    <p:sldId id="308" r:id="rId21"/>
    <p:sldId id="311" r:id="rId22"/>
    <p:sldId id="309" r:id="rId23"/>
    <p:sldId id="310" r:id="rId24"/>
    <p:sldId id="292" r:id="rId25"/>
    <p:sldId id="293" r:id="rId26"/>
    <p:sldId id="306" r:id="rId27"/>
    <p:sldId id="312" r:id="rId28"/>
    <p:sldId id="294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A09CE5-F8A6-457B-BC09-E58449543B72}">
  <a:tblStyle styleId="{AFA09CE5-F8A6-457B-BC09-E58449543B72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3205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57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07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82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24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91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08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511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17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CCEC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547B-4794-422A-AA1A-6385BD044AA4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F6EC-8E49-40E1-B95B-9867EBEE9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0514-6462-4E54-8AE6-842640C25552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70088-5080-49DE-B748-7607CAC47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2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5640-93E7-4D3A-9075-F29E3A2581DD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548-01BB-4F7A-BD70-21C3C184E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1206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 b="0" i="0" u="none" strike="noStrike" cap="none" baseline="0"/>
            </a:lvl2pPr>
            <a:lvl3pPr marL="1143000" marR="0" indent="-136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 b="0" i="0" u="none" strike="noStrike" cap="none" baseline="0"/>
            </a:lvl3pPr>
            <a:lvl4pPr marL="1600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b="0" i="0" u="none" strike="noStrike" cap="none" baseline="0"/>
            </a:lvl4pPr>
            <a:lvl5pPr marL="20574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 b="0" i="0" u="none" strike="noStrike" cap="none" baseline="0"/>
            </a:lvl5pPr>
            <a:lvl6pPr marL="25146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source=images&amp;cd=&amp;cad=rja&amp;docid=A2sYHFwtOvl8oM&amp;tbnid=zMmZw8iBMeGtaM:&amp;ved=0CAgQjRwwAA&amp;url=http://howtosmile.org/record/2808&amp;ei=JYQwUovGKcrmrAGnzIGgBQ&amp;psig=AFQjCNEKECeneMUnN6FPIqWepJn1ZFwWzQ&amp;ust=137899766974980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hyperlink" Target="http://www.google.com/url?sa=i&amp;rct=j&amp;q=density+formula&amp;source=images&amp;cd=&amp;cad=rja&amp;docid=s5tTCS_WCBXGUM&amp;tbnid=GqC98w4oi2AjGM:&amp;ved=0CAUQjRw&amp;url=http://www.green-planet-solar-energy.com/definition-of-density.html&amp;ei=goQwUsW8MseRqwGitYH4Ag&amp;bvm=bv.51773540,d.aWM&amp;psig=AFQjCNEGP7pyz3aD5MokqBg4DMTOjjNwAw&amp;ust=137899775938898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GpFA9wrhnC3NqM&amp;tbnid=duNDBJKffHTaDM:&amp;ved=0CAUQjRw&amp;url=http://gajitz.com/material-science-madness-crazy-metal-melts-in-your-hand/&amp;ei=HaksUuqAHs-o4APEmIC4BA&amp;bvm=bv.51773540,d.dmg&amp;psig=AFQjCNGHC4QGi7FWAeFlD53FTPIazzCAow&amp;ust=137874497559052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frm=1&amp;source=images&amp;cd=&amp;cad=rja&amp;docid=uodlt11exjtFVM&amp;tbnid=JsbaVTcRRYWPBM:&amp;ved=0CAUQjRw&amp;url=https://shannon01pd2011.wikispaces.com/Thinking+Flexibly&amp;ei=26gsUuvlKqjc4AOLooCwAQ&amp;bvm=bv.51773540,d.dmg&amp;psig=AFQjCNEb_v_s_8cCr2xd8vJX0rzpGJyMsQ&amp;ust=137874491526178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volume%20graduated%20cylinder&amp;source=images&amp;cd=&amp;cad=rja&amp;docid=4zQk-6-zy4Si-M&amp;tbnid=0DRBMuTOcecFLM:&amp;ved=0CAUQjRw&amp;url=http://www.uwplatt.edu/chemep/chem/chemscape/labdocs/catofp/measurea/volume/gradcyl/gradcyl.htm&amp;ei=TeAtUuWgJ5TxrAHsvIDYAw&amp;bvm=bv.51773540,d.aWM&amp;psig=AFQjCNFQE8OEBts8av-lAv5RtqTLzCJU9A&amp;ust=13788246341480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bending%20metal&amp;source=images&amp;cd=&amp;cad=rja&amp;docid=6R8kpNaU0b3LkM&amp;tbnid=VpAz_NLGZR_TtM:&amp;ved=0CAUQjRw&amp;url=http://www.streetrodderweb.com/tech/1010sr_1947_chevy_pickup/photo_19.html&amp;ei=n-EtUrS4Hcn_qwG8uIGoCA&amp;bvm=bv.51773540,d.aWM&amp;psig=AFQjCNEMuArieptblRFQuONO0wnBOGjvQw&amp;ust=1378824922449306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2819400" y="0"/>
            <a:ext cx="34290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Chemistry and Matter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1066800" y="609600"/>
            <a:ext cx="73152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Chemistry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study of composition, structure, and properties of matter and changes they undergo.</a:t>
            </a:r>
          </a:p>
        </p:txBody>
      </p:sp>
      <p:sp>
        <p:nvSpPr>
          <p:cNvPr id="49" name="Shape 49"/>
          <p:cNvSpPr/>
          <p:nvPr/>
        </p:nvSpPr>
        <p:spPr>
          <a:xfrm>
            <a:off x="1676400" y="1401762"/>
            <a:ext cx="5638800" cy="2282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" name="Shape 50"/>
          <p:cNvSpPr txBox="1"/>
          <p:nvPr/>
        </p:nvSpPr>
        <p:spPr>
          <a:xfrm>
            <a:off x="1600200" y="3810000"/>
            <a:ext cx="60960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any substance that has a definite composition (in terms of atoms that compose it)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685800" y="4800600"/>
            <a:ext cx="3048000" cy="1436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sng" strike="noStrike" cap="none" baseline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		Inorganic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Analytical		Biochemical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		Nuclear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029200" y="4876800"/>
            <a:ext cx="3048000" cy="1436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sng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Research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Research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Technological Application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 dirty="0" smtClean="0"/>
              <a:t>Lab Notebooks!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Take out lab notebook</a:t>
            </a:r>
          </a:p>
          <a:p>
            <a:pPr lvl="1"/>
            <a:r>
              <a:rPr lang="en-US" b="1" dirty="0" smtClean="0"/>
              <a:t>Put your name, the block and my name on the front (in pen or sharpie)</a:t>
            </a:r>
          </a:p>
          <a:p>
            <a:pPr lvl="1"/>
            <a:r>
              <a:rPr lang="en-US" b="1" dirty="0" smtClean="0"/>
              <a:t>Open to the front page and label at the very top “Table of Contents”</a:t>
            </a:r>
          </a:p>
          <a:p>
            <a:pPr lvl="1"/>
            <a:r>
              <a:rPr lang="en-US" b="1" dirty="0" smtClean="0"/>
              <a:t>Label this page as page 1 (either top right or bottom right)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7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3" y="124691"/>
            <a:ext cx="7772400" cy="1143000"/>
          </a:xfrm>
        </p:spPr>
        <p:txBody>
          <a:bodyPr/>
          <a:lstStyle/>
          <a:p>
            <a:r>
              <a:rPr lang="en-US" b="1" dirty="0" smtClean="0"/>
              <a:t>Table of Contents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0382" y="1066800"/>
            <a:ext cx="8153400" cy="4586288"/>
            <a:chOff x="609600" y="1447800"/>
            <a:chExt cx="8153400" cy="4586288"/>
          </a:xfrm>
        </p:grpSpPr>
        <p:pic>
          <p:nvPicPr>
            <p:cNvPr id="3076" name="Picture 4" descr="C:\Users\klockard\Documents\Honors Chemistry Fall 13\Lab Notebook examples\Table of contents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447800"/>
              <a:ext cx="8153400" cy="4586288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895600" y="1676400"/>
              <a:ext cx="2895600" cy="3048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073" y="2161310"/>
              <a:ext cx="457200" cy="3048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43891" y="2133600"/>
              <a:ext cx="1780309" cy="374073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1" y="2133600"/>
              <a:ext cx="1066800" cy="360219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1" y="1981200"/>
              <a:ext cx="838200" cy="3048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58674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*You need to include these 6 things!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001000" y="1219200"/>
            <a:ext cx="533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938655" y="3842531"/>
            <a:ext cx="533400" cy="24526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22228" y="3117273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Page #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22228" y="3047999"/>
            <a:ext cx="1021772" cy="46938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lockard\Documents\Honors Chemistry Fall 13\Lab Notebook examples\20130909_09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39665" cy="46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572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Example #2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391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up to page #10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upper outer corner or the lower outer corner</a:t>
            </a:r>
          </a:p>
          <a:p>
            <a:r>
              <a:rPr lang="en-US" dirty="0" smtClean="0"/>
              <a:t>Make sure it is uniform (always put it in the same place)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SKIP TO PAGE 5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“Lab Techniques”</a:t>
            </a:r>
          </a:p>
          <a:p>
            <a:pPr lvl="1"/>
            <a:r>
              <a:rPr lang="en-US" b="1" dirty="0" smtClean="0"/>
              <a:t>You should always start a lab on the right hand side</a:t>
            </a:r>
          </a:p>
          <a:p>
            <a:r>
              <a:rPr lang="en-US" dirty="0" smtClean="0"/>
              <a:t>Go back to the table of contents and write in the information for Lab 1, “Lab techniques”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09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Pre-Labs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685800"/>
            <a:ext cx="78486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Purpose</a:t>
            </a:r>
          </a:p>
          <a:p>
            <a:pPr marL="1257300" lvl="1" indent="-514350"/>
            <a:r>
              <a:rPr lang="en-US" sz="2000" dirty="0" smtClean="0"/>
              <a:t>Copy, or rephrase in your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/>
              <a:t>Prelab</a:t>
            </a:r>
            <a:r>
              <a:rPr lang="en-US" sz="2400" b="1" dirty="0" smtClean="0"/>
              <a:t> Questions</a:t>
            </a:r>
          </a:p>
          <a:p>
            <a:pPr marL="1257300" lvl="1" indent="-514350"/>
            <a:r>
              <a:rPr lang="en-US" sz="2000" dirty="0" smtClean="0"/>
              <a:t>Rewrite question or phrase your answer so that question is obvious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Procedure</a:t>
            </a:r>
          </a:p>
          <a:p>
            <a:pPr marL="1257300" lvl="1" indent="-514350"/>
            <a:r>
              <a:rPr lang="en-US" sz="2000" dirty="0" smtClean="0"/>
              <a:t>Rephrase &amp; abbreviate (don’t copy verbatim!)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Data &amp; Calculations</a:t>
            </a:r>
            <a:endParaRPr lang="en-US" sz="2400" b="1" dirty="0"/>
          </a:p>
          <a:p>
            <a:pPr marL="1257300" lvl="1" indent="-514350"/>
            <a:r>
              <a:rPr lang="en-US" sz="2000" dirty="0" smtClean="0"/>
              <a:t>Make a table, chart, or designate an area to collect data and make calculations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Post Lab Questions</a:t>
            </a:r>
            <a:endParaRPr lang="en-US" sz="2400" b="1" dirty="0"/>
          </a:p>
          <a:p>
            <a:pPr marL="1257300" lvl="1" indent="-514350"/>
            <a:r>
              <a:rPr lang="en-US" sz="2000" dirty="0" smtClean="0"/>
              <a:t>Same as </a:t>
            </a:r>
            <a:r>
              <a:rPr lang="en-US" sz="2000" dirty="0" err="1" smtClean="0"/>
              <a:t>prelab</a:t>
            </a:r>
            <a:r>
              <a:rPr lang="en-US" sz="2000" dirty="0" smtClean="0"/>
              <a:t>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Conclusion </a:t>
            </a:r>
            <a:r>
              <a:rPr lang="en-US" sz="2400" dirty="0" smtClean="0"/>
              <a:t>(only if applicable, completed after lab)</a:t>
            </a:r>
            <a:endParaRPr lang="en-US" sz="2400" b="1" dirty="0"/>
          </a:p>
          <a:p>
            <a:pPr marL="1257300" lvl="1" indent="-514350"/>
            <a:endParaRPr lang="en-US" sz="2400" dirty="0" smtClean="0"/>
          </a:p>
          <a:p>
            <a:pPr marL="1257300" lvl="1" indent="-51435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4495800"/>
          </a:xfrm>
        </p:spPr>
        <p:txBody>
          <a:bodyPr/>
          <a:lstStyle/>
          <a:p>
            <a:r>
              <a:rPr lang="en-US" dirty="0"/>
              <a:t>One non-zero digit to the left of the decimal</a:t>
            </a:r>
          </a:p>
          <a:p>
            <a:pPr lvl="1"/>
            <a:r>
              <a:rPr lang="en-US" dirty="0" smtClean="0"/>
              <a:t>0.0098 mL = 9.8 x 10</a:t>
            </a:r>
            <a:r>
              <a:rPr lang="en-US" baseline="30000" dirty="0" smtClean="0"/>
              <a:t>-3 </a:t>
            </a:r>
            <a:r>
              <a:rPr lang="en-US" dirty="0"/>
              <a:t>mL</a:t>
            </a:r>
            <a:endParaRPr lang="en-US" dirty="0" smtClean="0"/>
          </a:p>
          <a:p>
            <a:pPr lvl="1"/>
            <a:r>
              <a:rPr lang="en-US" dirty="0" smtClean="0"/>
              <a:t>1.236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3 </a:t>
            </a:r>
            <a:r>
              <a:rPr lang="en-US" dirty="0" smtClean="0"/>
              <a:t>meters = 1236 meters</a:t>
            </a:r>
          </a:p>
          <a:p>
            <a:pPr lvl="1"/>
            <a:r>
              <a:rPr lang="en-US" dirty="0" smtClean="0"/>
              <a:t>602,000,000,000,000,000,000,000 atoms = 6.02 x 10</a:t>
            </a:r>
            <a:r>
              <a:rPr lang="en-US" baseline="30000" dirty="0" smtClean="0"/>
              <a:t>23</a:t>
            </a:r>
            <a:r>
              <a:rPr lang="en-US" dirty="0" smtClean="0"/>
              <a:t> atoms</a:t>
            </a:r>
            <a:endParaRPr lang="en-US" baseline="30000" dirty="0" smtClean="0"/>
          </a:p>
          <a:p>
            <a:pPr lvl="1"/>
            <a:endParaRPr lang="en-US" dirty="0"/>
          </a:p>
          <a:p>
            <a:pPr indent="0">
              <a:buNone/>
            </a:pPr>
            <a:r>
              <a:rPr lang="en-US" b="1" dirty="0" smtClean="0"/>
              <a:t>Know how to enter it into your calculator! </a:t>
            </a:r>
            <a:r>
              <a:rPr lang="en-US" dirty="0" smtClean="0"/>
              <a:t>(parenthesis are your friend)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US" dirty="0" smtClean="0"/>
              <a:t>Used to convert from one unit to the next</a:t>
            </a:r>
          </a:p>
          <a:p>
            <a:pPr lvl="1"/>
            <a:r>
              <a:rPr lang="en-US" dirty="0" smtClean="0"/>
              <a:t>You may already do something similar in your head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1 foot = ? inches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3773" y="4636281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2,000 </a:t>
            </a:r>
            <a:r>
              <a:rPr lang="en-US" sz="2200" b="1" dirty="0" err="1" smtClean="0"/>
              <a:t>lbs</a:t>
            </a:r>
            <a:r>
              <a:rPr lang="en-US" sz="2200" b="1" dirty="0" smtClean="0"/>
              <a:t> = ? ton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978441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1 yard = ? feet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" y="5624579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?</a:t>
            </a:r>
            <a:r>
              <a:rPr lang="en-US" sz="2200" b="1" dirty="0" smtClean="0"/>
              <a:t> quarts = 1 gallon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065841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1 dozen = ? eggs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425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 Analysis </a:t>
            </a:r>
            <a:br>
              <a:rPr lang="en-US" dirty="0" smtClean="0"/>
            </a:br>
            <a:r>
              <a:rPr lang="en-US" dirty="0" smtClean="0"/>
              <a:t>	Helpful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 </a:t>
            </a:r>
            <a:r>
              <a:rPr lang="en-US" dirty="0"/>
              <a:t>inch = 2.54 cm</a:t>
            </a:r>
          </a:p>
          <a:p>
            <a:r>
              <a:rPr lang="en-US" dirty="0"/>
              <a:t>1 ft = 12 in</a:t>
            </a:r>
          </a:p>
          <a:p>
            <a:r>
              <a:rPr lang="en-US" dirty="0"/>
              <a:t>3 ft  =  1 yard</a:t>
            </a:r>
          </a:p>
          <a:p>
            <a:r>
              <a:rPr lang="en-US" dirty="0"/>
              <a:t>5280 ft = 1 mile</a:t>
            </a:r>
          </a:p>
          <a:p>
            <a:r>
              <a:rPr lang="en-US" dirty="0" smtClean="0"/>
              <a:t>4 quarts = </a:t>
            </a:r>
            <a:r>
              <a:rPr lang="en-US" dirty="0"/>
              <a:t>1 </a:t>
            </a:r>
            <a:r>
              <a:rPr lang="en-US" dirty="0" smtClean="0"/>
              <a:t>gallon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cups =  </a:t>
            </a:r>
            <a:r>
              <a:rPr lang="en-US" dirty="0"/>
              <a:t>1 </a:t>
            </a:r>
            <a:r>
              <a:rPr lang="en-US" dirty="0" smtClean="0"/>
              <a:t>quart</a:t>
            </a:r>
          </a:p>
          <a:p>
            <a:r>
              <a:rPr lang="en-US" dirty="0" smtClean="0"/>
              <a:t>16 </a:t>
            </a:r>
            <a:r>
              <a:rPr lang="en-US" dirty="0" err="1" smtClean="0"/>
              <a:t>tbsp</a:t>
            </a:r>
            <a:r>
              <a:rPr lang="en-US" dirty="0" smtClean="0"/>
              <a:t> = 1 cup</a:t>
            </a:r>
            <a:endParaRPr lang="en-US" dirty="0"/>
          </a:p>
          <a:p>
            <a:r>
              <a:rPr lang="en-US" dirty="0"/>
              <a:t>1 mile = 1.6 </a:t>
            </a:r>
            <a:r>
              <a:rPr lang="en-US" dirty="0" smtClean="0"/>
              <a:t>kilometers</a:t>
            </a:r>
          </a:p>
          <a:p>
            <a:r>
              <a:rPr lang="en-US" dirty="0" smtClean="0"/>
              <a:t>1 Liter = 1.06 </a:t>
            </a:r>
            <a:r>
              <a:rPr lang="en-US" dirty="0" err="1" smtClean="0"/>
              <a:t>qt</a:t>
            </a:r>
            <a:endParaRPr lang="en-US" dirty="0" smtClean="0"/>
          </a:p>
          <a:p>
            <a:r>
              <a:rPr lang="en-US" dirty="0" smtClean="0"/>
              <a:t>1 Kg = 2.2 </a:t>
            </a:r>
            <a:r>
              <a:rPr lang="en-US" dirty="0" err="1" smtClean="0"/>
              <a:t>lbs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209800"/>
            <a:ext cx="3886200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K  H  D  </a:t>
            </a:r>
            <a:r>
              <a:rPr lang="en-US" sz="3500" u="sng" dirty="0" smtClean="0"/>
              <a:t>B</a:t>
            </a:r>
            <a:r>
              <a:rPr lang="en-US" sz="3500" dirty="0" smtClean="0"/>
              <a:t>  d  c  m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83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2743200" y="304800"/>
            <a:ext cx="32766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Method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81000" y="990600"/>
            <a:ext cx="7277100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it???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Logical, systematic approach to solve a problem</a:t>
            </a:r>
          </a:p>
          <a:p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Steps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1. </a:t>
            </a: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collect data (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qualitative – description / 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quantitative – numerical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2. </a:t>
            </a: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Hypothesize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proposed explanation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is 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testable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3. </a:t>
            </a: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Test/Experiment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is the hypothesis correct?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4. </a:t>
            </a: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Theorize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generalization that explains fact  </a:t>
            </a:r>
          </a:p>
          <a:p>
            <a:pPr marL="0" marR="0" lvl="0" indent="533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or phenomenon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Significant Figures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28956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800" dirty="0" smtClean="0"/>
              <a:t>Your new best friend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8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Numbers that can be counted as important</a:t>
            </a:r>
          </a:p>
          <a:p>
            <a:r>
              <a:rPr lang="en-US" dirty="0" smtClean="0"/>
              <a:t>Why do we need them?</a:t>
            </a:r>
          </a:p>
          <a:p>
            <a:pPr lvl="1"/>
            <a:r>
              <a:rPr lang="en-US" dirty="0" smtClean="0"/>
              <a:t>Auditorium example</a:t>
            </a:r>
          </a:p>
          <a:p>
            <a:pPr lvl="1"/>
            <a:r>
              <a:rPr lang="en-US" dirty="0" smtClean="0"/>
              <a:t>Truck station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the rules?</a:t>
            </a:r>
          </a:p>
          <a:p>
            <a:pPr lvl="1"/>
            <a:r>
              <a:rPr lang="en-US" b="1" dirty="0"/>
              <a:t>Assume everything is significant except:</a:t>
            </a:r>
            <a:endParaRPr lang="en-US" b="1" u="sng" dirty="0"/>
          </a:p>
          <a:p>
            <a:pPr marL="1079500" lvl="1" indent="-514350">
              <a:buFont typeface="+mj-lt"/>
              <a:buAutoNum type="arabicPeriod"/>
            </a:pPr>
            <a:r>
              <a:rPr lang="en-US" u="sng" dirty="0" smtClean="0"/>
              <a:t>Zeros </a:t>
            </a:r>
            <a:r>
              <a:rPr lang="en-US" u="sng" dirty="0"/>
              <a:t>in the beginning</a:t>
            </a:r>
          </a:p>
          <a:p>
            <a:pPr marL="565150" lvl="1" indent="0">
              <a:buNone/>
            </a:pPr>
            <a:r>
              <a:rPr lang="en-US" dirty="0" smtClean="0"/>
              <a:t>	0.001          </a:t>
            </a:r>
            <a:r>
              <a:rPr lang="en-US" dirty="0"/>
              <a:t>0.00987          0.1   </a:t>
            </a:r>
            <a:endParaRPr lang="en-US" dirty="0" smtClean="0"/>
          </a:p>
          <a:p>
            <a:pPr marL="565150" lvl="1" indent="0">
              <a:buNone/>
            </a:pPr>
            <a:r>
              <a:rPr lang="en-US" dirty="0" smtClean="0"/>
              <a:t>           	0.0000000000000000000000000000007</a:t>
            </a:r>
          </a:p>
          <a:p>
            <a:pPr marL="565150" lvl="1" indent="0">
              <a:buNone/>
            </a:pPr>
            <a:endParaRPr lang="en-US" dirty="0" smtClean="0"/>
          </a:p>
          <a:p>
            <a:pPr marL="565150" lvl="1" indent="0">
              <a:buNone/>
            </a:pPr>
            <a:r>
              <a:rPr lang="en-US" dirty="0" smtClean="0"/>
              <a:t>2.   </a:t>
            </a:r>
            <a:r>
              <a:rPr lang="en-US" u="sng" dirty="0" smtClean="0"/>
              <a:t>Zeros </a:t>
            </a:r>
            <a:r>
              <a:rPr lang="en-US" u="sng" dirty="0"/>
              <a:t>in the end without a decimal </a:t>
            </a:r>
            <a:r>
              <a:rPr lang="en-US" u="sng" dirty="0" smtClean="0"/>
              <a:t>point</a:t>
            </a:r>
            <a:endParaRPr lang="en-US" dirty="0"/>
          </a:p>
          <a:p>
            <a:pPr marL="565150" lvl="1" indent="0">
              <a:buNone/>
            </a:pPr>
            <a:r>
              <a:rPr lang="en-US" dirty="0" smtClean="0"/>
              <a:t>	1000           </a:t>
            </a:r>
            <a:r>
              <a:rPr lang="en-US" dirty="0"/>
              <a:t>1000.          100.0          1.000          </a:t>
            </a:r>
            <a:r>
              <a:rPr lang="en-US" dirty="0" smtClean="0"/>
              <a:t>		.</a:t>
            </a:r>
            <a:r>
              <a:rPr lang="en-US" dirty="0"/>
              <a:t>1000          0.1000     </a:t>
            </a:r>
            <a:endParaRPr lang="en-US" dirty="0" smtClean="0"/>
          </a:p>
          <a:p>
            <a:pPr marL="1079500" lvl="1" indent="-514350">
              <a:buAutoNum type="arabicPeriod" startAt="3"/>
            </a:pPr>
            <a:r>
              <a:rPr lang="en-US" u="sng" dirty="0" smtClean="0"/>
              <a:t>Zeros not between two non zero numbers   </a:t>
            </a:r>
          </a:p>
          <a:p>
            <a:pPr marL="565150" lvl="1" indent="0">
              <a:buNone/>
            </a:pPr>
            <a:r>
              <a:rPr lang="en-US" dirty="0" smtClean="0"/>
              <a:t>	305		5.8904	89,000,000,001</a:t>
            </a:r>
          </a:p>
          <a:p>
            <a:pPr marL="565150" lvl="1" indent="0">
              <a:buNone/>
            </a:pPr>
            <a:r>
              <a:rPr lang="en-US" dirty="0" smtClean="0"/>
              <a:t>		506,000	57050.00500300</a:t>
            </a:r>
            <a:r>
              <a:rPr lang="en-US" u="sng" dirty="0" smtClean="0"/>
              <a:t>               </a:t>
            </a:r>
            <a:endParaRPr lang="en-US" u="sng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5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remember them?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Zeros in the beginning never count!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Zeros in the end only count if there is a decimal point ANYWHERE</a:t>
            </a:r>
            <a:r>
              <a:rPr lang="en-US" dirty="0" smtClean="0"/>
              <a:t>!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 smtClean="0"/>
              <a:t>Zero sandwiches are delicious (and count).</a:t>
            </a:r>
            <a:endParaRPr lang="en-US" dirty="0"/>
          </a:p>
          <a:p>
            <a:pPr marL="1079500" lvl="1" indent="-514350">
              <a:buFont typeface="+mj-lt"/>
              <a:buAutoNum type="arabicPeriod"/>
            </a:pPr>
            <a:endParaRPr lang="en-US" u="sng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   Reactants  </a:t>
            </a:r>
            <a:r>
              <a:rPr lang="en-US" sz="4400" dirty="0" smtClean="0">
                <a:sym typeface="Wingdings" pitchFamily="2" charset="2"/>
              </a:rPr>
              <a:t>  Products</a:t>
            </a:r>
          </a:p>
          <a:p>
            <a:pPr marL="0" indent="0">
              <a:buNone/>
            </a:pPr>
            <a:r>
              <a:rPr lang="en-US" sz="4400" dirty="0" smtClean="0">
                <a:sym typeface="Wingdings" pitchFamily="2" charset="2"/>
              </a:rPr>
              <a:t>     (start)		    (end)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Al + CuCl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Cu + AlCl</a:t>
            </a:r>
            <a:r>
              <a:rPr lang="en-US" sz="4000" baseline="-25000" dirty="0" smtClean="0">
                <a:sym typeface="Wingdings" pitchFamily="2" charset="2"/>
              </a:rPr>
              <a:t>3</a:t>
            </a:r>
            <a:r>
              <a:rPr lang="en-US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2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Recognizing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Clues are:</a:t>
            </a:r>
          </a:p>
          <a:p>
            <a:pPr lvl="1"/>
            <a:r>
              <a:rPr lang="en-US" dirty="0" smtClean="0"/>
              <a:t>Transfer of Energy</a:t>
            </a:r>
          </a:p>
          <a:p>
            <a:pPr lvl="2"/>
            <a:r>
              <a:rPr lang="en-US" dirty="0" smtClean="0"/>
              <a:t>Endothermic – Heat is Absorbed (feels cold)</a:t>
            </a:r>
          </a:p>
          <a:p>
            <a:pPr lvl="2"/>
            <a:r>
              <a:rPr lang="en-US" dirty="0" smtClean="0"/>
              <a:t>Exothermic – Heat is Released   (feels hot)</a:t>
            </a:r>
          </a:p>
          <a:p>
            <a:pPr lvl="1"/>
            <a:r>
              <a:rPr lang="en-US" dirty="0" smtClean="0"/>
              <a:t>Change in Color</a:t>
            </a:r>
          </a:p>
          <a:p>
            <a:pPr lvl="1"/>
            <a:r>
              <a:rPr lang="en-US" dirty="0" smtClean="0"/>
              <a:t>Production of a Gas</a:t>
            </a:r>
          </a:p>
          <a:p>
            <a:pPr lvl="2"/>
            <a:r>
              <a:rPr lang="en-US" dirty="0" smtClean="0"/>
              <a:t>Fizzing or Bubbling</a:t>
            </a:r>
          </a:p>
          <a:p>
            <a:pPr lvl="1"/>
            <a:r>
              <a:rPr lang="en-US" dirty="0" smtClean="0"/>
              <a:t>Formation of a Precipitate</a:t>
            </a:r>
          </a:p>
          <a:p>
            <a:pPr lvl="2"/>
            <a:r>
              <a:rPr lang="en-US" dirty="0" smtClean="0"/>
              <a:t>Solid that forms and settles out of a mixture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Accuracy:  close to </a:t>
            </a:r>
            <a:r>
              <a:rPr lang="en-US" dirty="0" err="1" smtClean="0"/>
              <a:t>ACCepted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student determines the mass of a solid to be: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12.36 grams</a:t>
            </a:r>
          </a:p>
          <a:p>
            <a:pPr>
              <a:buNone/>
            </a:pPr>
            <a:r>
              <a:rPr lang="en-US" dirty="0" smtClean="0"/>
              <a:t>11.57 grams</a:t>
            </a:r>
          </a:p>
          <a:p>
            <a:pPr>
              <a:buNone/>
            </a:pPr>
            <a:r>
              <a:rPr lang="en-US" dirty="0" smtClean="0"/>
              <a:t>11.06 grams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metal weighs 11.59 grams.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These are accurate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Precision:  Repeating your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student determines the mass of a solid to be: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15.57 grams</a:t>
            </a:r>
          </a:p>
          <a:p>
            <a:pPr>
              <a:buNone/>
            </a:pPr>
            <a:r>
              <a:rPr lang="en-US" dirty="0" smtClean="0"/>
              <a:t>15.58 grams</a:t>
            </a:r>
          </a:p>
          <a:p>
            <a:pPr>
              <a:buNone/>
            </a:pPr>
            <a:r>
              <a:rPr lang="en-US" dirty="0" smtClean="0"/>
              <a:t>15.59 grams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metal weighs 11.59 grams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These are precise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228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</a:t>
            </a:r>
            <a:r>
              <a:rPr lang="en-US" dirty="0"/>
              <a:t>:</a:t>
            </a:r>
            <a:r>
              <a:rPr lang="en-US" dirty="0" smtClean="0"/>
              <a:t> page 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Density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The ratio of the mass of an object to its volume:</a:t>
            </a:r>
          </a:p>
          <a:p>
            <a:endParaRPr lang="en-US" dirty="0"/>
          </a:p>
          <a:p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http://howtosmile.org/screenshots/photo.php?colID=1254191484758&amp;recID=smile-000-000-001-236&amp;type=crop&amp;idx=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048000" cy="36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een-planet-solar-energy.com/images/formula-for-density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2900" y="611116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*Be able to solve for all of the variables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9071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Book: page 90-91</a:t>
            </a:r>
            <a:br>
              <a:rPr lang="en-US" dirty="0" smtClean="0"/>
            </a:br>
            <a:r>
              <a:rPr lang="en-US" dirty="0" smtClean="0"/>
              <a:t># 46-48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is conserved in a Chemical Reaction.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Reactants   </a:t>
            </a:r>
            <a:r>
              <a:rPr lang="en-US" dirty="0" smtClean="0">
                <a:sym typeface="Wingdings" pitchFamily="2" charset="2"/>
              </a:rPr>
              <a:t>  Products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Mass of Reactants    =   Mass of Products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grams (g) Reactants  =  grams (g) Products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A           +        B          C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5.00 g     +   7.00 g   =     ? 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8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609600" y="152400"/>
            <a:ext cx="8305799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Weight vs. Mass                                               Are they the Same?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1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– measure of the earth’s gravitational attraction for matter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en-US" sz="2000" b="0" i="1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– measure of the quantity of “matter” </a:t>
            </a:r>
          </a:p>
        </p:txBody>
      </p:sp>
      <p:sp>
        <p:nvSpPr>
          <p:cNvPr id="119" name="Shape 119"/>
          <p:cNvSpPr/>
          <p:nvPr/>
        </p:nvSpPr>
        <p:spPr>
          <a:xfrm>
            <a:off x="685800" y="1371600"/>
            <a:ext cx="1001712" cy="2057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x="6477000" y="1524000"/>
            <a:ext cx="1731961" cy="1904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1" name="Shape 121"/>
          <p:cNvSpPr txBox="1"/>
          <p:nvPr/>
        </p:nvSpPr>
        <p:spPr>
          <a:xfrm>
            <a:off x="609600" y="342900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934200" y="3505200"/>
            <a:ext cx="838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386208" y="1572016"/>
            <a:ext cx="36576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definition they are different…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219200" y="4038600"/>
            <a:ext cx="73152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Occupies space and has mass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2. Displays inertia (resistance to change in motion)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09600" y="5181600"/>
            <a:ext cx="79247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of Conservation of 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Matter(mass)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mass </a:t>
            </a:r>
            <a:r>
              <a:rPr lang="en-US" sz="2000" b="0" i="0" u="sng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n-US" sz="2000" b="1" i="1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 </a:t>
            </a:r>
            <a:r>
              <a:rPr lang="en-US" sz="2000" b="1" i="1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destroyed</a:t>
            </a:r>
          </a:p>
        </p:txBody>
      </p:sp>
      <p:sp>
        <p:nvSpPr>
          <p:cNvPr id="126" name="Shape 126"/>
          <p:cNvSpPr/>
          <p:nvPr/>
        </p:nvSpPr>
        <p:spPr>
          <a:xfrm>
            <a:off x="4565650" y="3422650"/>
            <a:ext cx="11112" cy="111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7" name="Shape 127"/>
          <p:cNvSpPr txBox="1"/>
          <p:nvPr/>
        </p:nvSpPr>
        <p:spPr>
          <a:xfrm>
            <a:off x="2057400" y="2514600"/>
            <a:ext cx="4038599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would your weight change on the moon?  On a mountain top?  On the Sea floor?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3429000" y="228600"/>
            <a:ext cx="1828800" cy="914400"/>
          </a:xfrm>
          <a:prstGeom prst="rect">
            <a:avLst/>
          </a:prstGeom>
          <a:solidFill>
            <a:srgbClr val="CCFF99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2819400"/>
            <a:ext cx="1828800" cy="914400"/>
          </a:xfrm>
          <a:prstGeom prst="rect">
            <a:avLst/>
          </a:prstGeom>
          <a:solidFill>
            <a:schemeClr val="folHlink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438400" y="2819400"/>
            <a:ext cx="1828800" cy="914400"/>
          </a:xfrm>
          <a:prstGeom prst="rect">
            <a:avLst/>
          </a:prstGeom>
          <a:solidFill>
            <a:schemeClr val="folHlink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162800" y="2819400"/>
            <a:ext cx="1828800" cy="914400"/>
          </a:xfrm>
          <a:prstGeom prst="rect">
            <a:avLst/>
          </a:prstGeom>
          <a:solidFill>
            <a:schemeClr val="folHlink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419600" y="2819400"/>
            <a:ext cx="1828800" cy="914400"/>
          </a:xfrm>
          <a:prstGeom prst="rect">
            <a:avLst/>
          </a:prstGeom>
          <a:solidFill>
            <a:schemeClr val="folHlink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791200" y="1524000"/>
            <a:ext cx="1828800" cy="914400"/>
          </a:xfrm>
          <a:prstGeom prst="rect">
            <a:avLst/>
          </a:prstGeom>
          <a:solidFill>
            <a:srgbClr val="FFFF00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143000" y="1524000"/>
            <a:ext cx="1828800" cy="914400"/>
          </a:xfrm>
          <a:prstGeom prst="rect">
            <a:avLst/>
          </a:prstGeom>
          <a:solidFill>
            <a:srgbClr val="FFFF00"/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3810000" y="457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</a:t>
            </a:r>
          </a:p>
        </p:txBody>
      </p:sp>
      <p:cxnSp>
        <p:nvCxnSpPr>
          <p:cNvPr id="188" name="Shape 188"/>
          <p:cNvCxnSpPr/>
          <p:nvPr/>
        </p:nvCxnSpPr>
        <p:spPr>
          <a:xfrm>
            <a:off x="4343400" y="1143000"/>
            <a:ext cx="0" cy="1523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9" name="Shape 189"/>
          <p:cNvCxnSpPr/>
          <p:nvPr/>
        </p:nvCxnSpPr>
        <p:spPr>
          <a:xfrm>
            <a:off x="2057400" y="1295400"/>
            <a:ext cx="4648199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0" name="Shape 190"/>
          <p:cNvCxnSpPr/>
          <p:nvPr/>
        </p:nvCxnSpPr>
        <p:spPr>
          <a:xfrm>
            <a:off x="6705600" y="1295400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1" name="Shape 191"/>
          <p:cNvCxnSpPr/>
          <p:nvPr/>
        </p:nvCxnSpPr>
        <p:spPr>
          <a:xfrm>
            <a:off x="2057400" y="1295400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2057400" y="2438400"/>
            <a:ext cx="0" cy="1523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3" name="Shape 193"/>
          <p:cNvCxnSpPr/>
          <p:nvPr/>
        </p:nvCxnSpPr>
        <p:spPr>
          <a:xfrm>
            <a:off x="6781800" y="2438400"/>
            <a:ext cx="0" cy="1523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" name="Shape 194"/>
          <p:cNvCxnSpPr/>
          <p:nvPr/>
        </p:nvCxnSpPr>
        <p:spPr>
          <a:xfrm>
            <a:off x="762000" y="2590800"/>
            <a:ext cx="2666999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5" name="Shape 195"/>
          <p:cNvCxnSpPr/>
          <p:nvPr/>
        </p:nvCxnSpPr>
        <p:spPr>
          <a:xfrm>
            <a:off x="5181600" y="2590800"/>
            <a:ext cx="2895600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6" name="Shape 196"/>
          <p:cNvCxnSpPr/>
          <p:nvPr/>
        </p:nvCxnSpPr>
        <p:spPr>
          <a:xfrm>
            <a:off x="762000" y="2590800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Shape 197"/>
          <p:cNvCxnSpPr/>
          <p:nvPr/>
        </p:nvCxnSpPr>
        <p:spPr>
          <a:xfrm>
            <a:off x="3429000" y="2590800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Shape 198"/>
          <p:cNvCxnSpPr/>
          <p:nvPr/>
        </p:nvCxnSpPr>
        <p:spPr>
          <a:xfrm>
            <a:off x="5181600" y="2590800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Shape 199"/>
          <p:cNvCxnSpPr/>
          <p:nvPr/>
        </p:nvCxnSpPr>
        <p:spPr>
          <a:xfrm>
            <a:off x="8077200" y="2590800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0" name="Shape 200"/>
          <p:cNvSpPr txBox="1"/>
          <p:nvPr/>
        </p:nvSpPr>
        <p:spPr>
          <a:xfrm>
            <a:off x="1219200" y="1524000"/>
            <a:ext cx="1676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Pure Substances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172200" y="1524000"/>
            <a:ext cx="1143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Mixtures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28600" y="2895600"/>
            <a:ext cx="1295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type of atom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578274" y="2911475"/>
            <a:ext cx="1600200" cy="89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Compounds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or more types of atoms bonded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343400" y="2819400"/>
            <a:ext cx="19811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Homogeneous Mixture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086600" y="2819400"/>
            <a:ext cx="2057400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Heterogeneous Mixture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953000" y="3352800"/>
            <a:ext cx="76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phase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7315200" y="3368675"/>
            <a:ext cx="1524000" cy="288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or more phases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876800" y="3048000"/>
            <a:ext cx="990599" cy="320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(Solution)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2590800" y="4114800"/>
            <a:ext cx="6248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Bonded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			Just mixed up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3276600" y="3809999"/>
            <a:ext cx="0" cy="2286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11" name="Shape 211"/>
          <p:cNvCxnSpPr/>
          <p:nvPr/>
        </p:nvCxnSpPr>
        <p:spPr>
          <a:xfrm rot="10800000">
            <a:off x="5791199" y="3810000"/>
            <a:ext cx="914400" cy="30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12" name="Shape 212"/>
          <p:cNvCxnSpPr/>
          <p:nvPr/>
        </p:nvCxnSpPr>
        <p:spPr>
          <a:xfrm rot="10800000" flipH="1">
            <a:off x="6705600" y="3810000"/>
            <a:ext cx="838199" cy="30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13" name="Shape 213"/>
          <p:cNvSpPr txBox="1"/>
          <p:nvPr/>
        </p:nvSpPr>
        <p:spPr>
          <a:xfrm>
            <a:off x="7620000" y="4495800"/>
            <a:ext cx="1295400" cy="73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chunks you can see (not uniform)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800600" y="4495800"/>
            <a:ext cx="1066799" cy="73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up completely  (uniform)</a:t>
            </a:r>
          </a:p>
        </p:txBody>
      </p:sp>
      <p:cxnSp>
        <p:nvCxnSpPr>
          <p:cNvPr id="215" name="Shape 215"/>
          <p:cNvCxnSpPr/>
          <p:nvPr/>
        </p:nvCxnSpPr>
        <p:spPr>
          <a:xfrm>
            <a:off x="5257800" y="3810000"/>
            <a:ext cx="0" cy="6095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16" name="Shape 216"/>
          <p:cNvCxnSpPr/>
          <p:nvPr/>
        </p:nvCxnSpPr>
        <p:spPr>
          <a:xfrm>
            <a:off x="8153400" y="3810000"/>
            <a:ext cx="0" cy="5333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17" name="Shape 217"/>
          <p:cNvSpPr txBox="1"/>
          <p:nvPr/>
        </p:nvSpPr>
        <p:spPr>
          <a:xfrm>
            <a:off x="2667000" y="4419600"/>
            <a:ext cx="1524000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 # ratios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1295400" y="1828800"/>
            <a:ext cx="19049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uniform and definite         composition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867400" y="1828800"/>
            <a:ext cx="175260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blend of two or more components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084" y="4157990"/>
            <a:ext cx="106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Na, Ag,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O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860925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NaCl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H</a:t>
            </a:r>
            <a:r>
              <a:rPr lang="en-US" sz="2000" baseline="-25000" dirty="0"/>
              <a:t>2</a:t>
            </a:r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728574" y="5241490"/>
            <a:ext cx="144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Stainless steel, milk, salt water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369479" y="5363846"/>
            <a:ext cx="171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Granite, concrete, sand in water</a:t>
            </a:r>
            <a:endParaRPr 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a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in Physical Properties can be used to separate a mixture. (solubility, BP)</a:t>
            </a:r>
          </a:p>
          <a:p>
            <a:pPr lvl="1"/>
            <a:r>
              <a:rPr lang="en-US" dirty="0" smtClean="0"/>
              <a:t>Filtration                         - Distillation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2362200" cy="2802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2971800" cy="26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600200" y="0"/>
            <a:ext cx="5867399" cy="30051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76" name="Shape 276"/>
          <p:cNvGraphicFramePr/>
          <p:nvPr/>
        </p:nvGraphicFramePr>
        <p:xfrm>
          <a:off x="1447800" y="2743200"/>
          <a:ext cx="6248375" cy="3662300"/>
        </p:xfrm>
        <a:graphic>
          <a:graphicData uri="http://schemas.openxmlformats.org/drawingml/2006/table">
            <a:tbl>
              <a:tblPr>
                <a:noFill/>
                <a:tableStyleId>{AFA09CE5-F8A6-457B-BC09-E58449543B72}</a:tableStyleId>
              </a:tblPr>
              <a:tblGrid>
                <a:gridCol w="2122475"/>
                <a:gridCol w="2043100"/>
                <a:gridCol w="2082800"/>
              </a:tblGrid>
              <a:tr h="547675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SOLID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LIQUID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GAS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25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 its own shape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Takes shape of container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Fills container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50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Highest density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Middle density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Lowest density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25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compressible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 compressible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Compressible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25"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Little movement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Some movement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buSzPct val="25000"/>
                        <a:buFont typeface="Times New Roman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Rapid movement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1676400" y="1524000"/>
            <a:ext cx="5410199" cy="5184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6" name="Shape 346"/>
          <p:cNvSpPr txBox="1"/>
          <p:nvPr/>
        </p:nvSpPr>
        <p:spPr>
          <a:xfrm>
            <a:off x="2590800" y="0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Periodic Table of Elements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7467600" y="685800"/>
            <a:ext cx="14478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-</a:t>
            </a:r>
            <a:r>
              <a:rPr lang="en-US" sz="1800" b="0" i="1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metals</a:t>
            </a:r>
          </a:p>
        </p:txBody>
      </p:sp>
      <p:cxnSp>
        <p:nvCxnSpPr>
          <p:cNvPr id="348" name="Shape 348"/>
          <p:cNvCxnSpPr/>
          <p:nvPr/>
        </p:nvCxnSpPr>
        <p:spPr>
          <a:xfrm flipH="1">
            <a:off x="6324599" y="914400"/>
            <a:ext cx="1143000" cy="685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49" name="Shape 349"/>
          <p:cNvSpPr txBox="1"/>
          <p:nvPr/>
        </p:nvSpPr>
        <p:spPr>
          <a:xfrm>
            <a:off x="7467600" y="990600"/>
            <a:ext cx="152400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(On this side of the blue staircase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381000" y="762000"/>
            <a:ext cx="838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Metals</a:t>
            </a:r>
          </a:p>
        </p:txBody>
      </p:sp>
      <p:cxnSp>
        <p:nvCxnSpPr>
          <p:cNvPr id="351" name="Shape 351"/>
          <p:cNvCxnSpPr/>
          <p:nvPr/>
        </p:nvCxnSpPr>
        <p:spPr>
          <a:xfrm>
            <a:off x="1371600" y="990600"/>
            <a:ext cx="1524000" cy="9905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52" name="Shape 352"/>
          <p:cNvSpPr txBox="1"/>
          <p:nvPr/>
        </p:nvSpPr>
        <p:spPr>
          <a:xfrm>
            <a:off x="0" y="1066800"/>
            <a:ext cx="1524000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(On this side of the blue staircase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7239000" y="5257800"/>
            <a:ext cx="1179511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1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 staircase</a:t>
            </a:r>
          </a:p>
        </p:txBody>
      </p:sp>
      <p:cxnSp>
        <p:nvCxnSpPr>
          <p:cNvPr id="354" name="Shape 354"/>
          <p:cNvCxnSpPr/>
          <p:nvPr/>
        </p:nvCxnSpPr>
        <p:spPr>
          <a:xfrm rot="10800000">
            <a:off x="6629400" y="4800599"/>
            <a:ext cx="609599" cy="4572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55" name="Shape 355"/>
          <p:cNvSpPr txBox="1"/>
          <p:nvPr/>
        </p:nvSpPr>
        <p:spPr>
          <a:xfrm>
            <a:off x="3886200" y="1905000"/>
            <a:ext cx="1295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Groups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3657600" y="2209800"/>
            <a:ext cx="16001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(Vertical  columns)</a:t>
            </a:r>
          </a:p>
        </p:txBody>
      </p:sp>
      <p:cxnSp>
        <p:nvCxnSpPr>
          <p:cNvPr id="357" name="Shape 357"/>
          <p:cNvCxnSpPr/>
          <p:nvPr/>
        </p:nvCxnSpPr>
        <p:spPr>
          <a:xfrm>
            <a:off x="4495800" y="2514600"/>
            <a:ext cx="0" cy="4572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58" name="Shape 358"/>
          <p:cNvSpPr txBox="1"/>
          <p:nvPr/>
        </p:nvSpPr>
        <p:spPr>
          <a:xfrm>
            <a:off x="0" y="3200400"/>
            <a:ext cx="1143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Periods</a:t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x="1066800" y="3352800"/>
            <a:ext cx="533399" cy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60" name="Shape 360"/>
          <p:cNvSpPr txBox="1"/>
          <p:nvPr/>
        </p:nvSpPr>
        <p:spPr>
          <a:xfrm>
            <a:off x="0" y="350520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(Horizontal  columns)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7772400" y="3810000"/>
            <a:ext cx="12191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i="1" u="none" strike="noStrike" cap="none" baseline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etalloids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620000" y="4114800"/>
            <a:ext cx="1371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400" b="0" i="1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(Touch the blue staircase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371600" y="0"/>
            <a:ext cx="63246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800" b="0" i="0" u="sng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Change vs. Chemical Change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76199" y="679306"/>
            <a:ext cx="8686800" cy="1281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Change</a:t>
            </a: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change chemical character/composition of the substance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Pounding…tearing into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pieces,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pulling, melting, boiling…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228600" y="1925886"/>
            <a:ext cx="8534399" cy="1281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sng" strike="noStrike" cap="none" baseline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Change</a:t>
            </a:r>
            <a:r>
              <a:rPr lang="en-US" sz="2400" b="0" i="0" u="none" strike="noStrike" cap="none" baseline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produces a substance with new chemical properties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rxn with H</a:t>
            </a:r>
            <a:r>
              <a:rPr lang="en-US" sz="16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O…rxn with acid or base…combustion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2743200" y="3414711"/>
            <a:ext cx="6553200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1" i="1" u="sng" strike="noStrike" cap="none" baseline="0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Indications of a Chemical Change: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Change in energy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2000" b="0" i="0" u="sng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Endothermic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energy is absorbed (feels cold)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 </a:t>
            </a:r>
            <a:r>
              <a:rPr lang="en-US" sz="2000" b="0" i="0" u="sng" strike="noStrike" cap="none" baseline="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Exothermic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energy is released (feels hot)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Production of gas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Change in color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Formation of a precipitate (solid)</a:t>
            </a:r>
          </a:p>
        </p:txBody>
      </p:sp>
      <p:pic>
        <p:nvPicPr>
          <p:cNvPr id="1026" name="Picture 2" descr="http://museumvictoria.com.au/scidiscovery/images/mn003425_w37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9869"/>
            <a:ext cx="2790825" cy="30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ajitz.com/wp-content/uploads/2011/07/amazing-melting-metal-galliu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71" y="1600200"/>
            <a:ext cx="2419348" cy="18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2819400" y="0"/>
            <a:ext cx="35813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sng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Properties of Matter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66255" y="609600"/>
            <a:ext cx="87630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Property</a:t>
            </a: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relates to substance’s ability to undergo change that transforms it into a different substance (</a:t>
            </a:r>
            <a:r>
              <a:rPr lang="en-US" sz="2400" b="0" i="0" u="none" strike="noStrike" cap="none" baseline="0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matter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38545" y="1431924"/>
            <a:ext cx="87630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Property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characteristic that can be observed without changing the identity of the substance (</a:t>
            </a:r>
            <a:r>
              <a:rPr lang="en-US" sz="2400" b="0" i="0" u="sng" strike="noStrike" cap="none" baseline="0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lang="en-US" sz="2400" b="0" i="0" u="none" strike="noStrike" cap="none" baseline="0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 in matter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514599" y="2281957"/>
            <a:ext cx="641465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Extensive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depends on the amount of a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substance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(ex. Length, mass, volume, solubility)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667000" y="2983631"/>
            <a:ext cx="5943600" cy="10549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Intensive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does </a:t>
            </a:r>
            <a:r>
              <a:rPr lang="en-US" sz="2000" b="1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depend on the amount of a substance present (ex. Density, malleability, ductility, conductivity, color, melting point, boiling point </a:t>
            </a:r>
          </a:p>
        </p:txBody>
      </p:sp>
      <p:sp>
        <p:nvSpPr>
          <p:cNvPr id="2" name="AutoShape 2" descr="data:image/jpeg;base64,/9j/4AAQSkZJRgABAQAAAQABAAD/2wCEAAkGBhQSEBQUEhQUFBQUFxUXFBcUFBYUFRQVFBQVFBQUFRQXHCYeFxkjGRQUHy8gJCcpLCwsFR4xNTAqNSYrLCkBCQoKDgwOFw8PGikcHBwpKSkpKSwpKSksKSkpKSkpKSkpKSksKSksKSkpLCksLCwpLCkpLCwpLCkpKSwsLCwsLP/AABEIAMABAAMBIgACEQEDEQH/xAAbAAACAwEBAQAAAAAAAAAAAAAAAQIDBQQHBv/EAEYQAAEDAQQFBwYMBQQDAAAAAAEAAhEDBBIhMQUGQVGRE1JhcYGx0SJCcpKhwQcUIzJTYpOissLh8BckM0OCFRZj0jSD8f/EABgBAQEBAQEAAAAAAAAAAAAAAAABAgME/8QAIREBAQEAAgICAgMAAAAAAAAAAAERITECQVGBEnEiQmH/2gAMAwEAAhEDEQA/APWbg3DgiBuHAIQvXkcsO6Nw4JXRuHAIQCnC4Lg3BK6NwTKSGQ4G4cE6QF4YDgoynSOIUpjl1isTw19W/LBdmmWkg4gYmYzxyUaWiKrmNLagaCAYBqAARuBhXayaQYab6IPyhDYEYZg5qyy6cpspta68CGgHyTmAuUvli2cs6poaqM6v4/8Asqjoup9IOL/Fd1bTdInAu9Uqp2lqe8+qV2l4Z/FyGwVOePWf4IFkqjG+3DfPgrzpKnvPqlIW9h28QQiYKTHDB1yN4BvdMHCPcrYG4cAosrBwkObuxIBzjAHEphZ4Xiolo3DgEoG4cAhyQUMgw3DgEjG4cEQlCpkItG4cFBzRuHAKZVbk4MiG1U205KzaqbaclNV89rAfKZ6TO9berhwHWe8rB1hOLetvetvV3IdZ7ysTtr0+mlCjKF11g7yd5QQgkSiVEIUV2whOEKhIITRCCMIUikiknTzCE6YxQUa1WVnxeo+42/5PlXRe+cBnmr9HaNpOosJpsJLQSS0TlvhcGtDKwa9xLTQ8mWzjmOjfG1KzWe0mm003Q2BAvjAbPNXKddlzXVX0VSnCmzsCodo2lzG8FTUs9rGbwf8AIf8AVUupWnnfeb4LtNY4XHR9PmD2+KidH0+YPb4qgttG+f8AJqA2v0cWpThc2ysaZDQDszPerQqWGpIvNaBJkzJyyiVfCyityhCscEgo0glCnKRQZlTSLsSxksacTOOGcLpp1Q5ocMiJ6uhZzrTybX0iJMm6fS3rRs1C4xrdwx7VAjmqLdsXQc1z27Yqr5vWPNvW38S3NXRl1nvKxNY829be9bermzrd3lc/bXp9HCIUoSXRkkQmiFQoSTTKiO0ohSKIWlRhEJwhQJEJwgqiKbBiEQm3NQrj1otjTRfRDvlDdgdoOfUrtH6Wp06TGvvAtbB8klU63WdvxZ77rb8s8qBe+cB87NdGiNHU3UGF1NhJaJJaCT2rjxi86prabpE4F3qlUu0tT3u9Ursr6Joz/TZwXOdG0+Y3hK7ePXDN1zf6lT3n1Sl/qDN59Uq46Op8xvBQ+IU+Y32q1OSbXacjuzwzJAz6lMKIsjQZDQCOhSWf0IOCiAplIIpFii8YFSQgybJZ2uouLhJcXSSJIIyxUtFkmkJ3kDq2e9XVNFjGHPaDMta6G49CvbTAAAEAZdShFRVFu2LocMVRbsgqr5rWMfM62963NXBl6TvesTWHNvW3vW3q4MvSPeVz/s16fSQhShELq5oIAUoRCiokJKYCCpR2pppQtKUJwghNAoUYUiEigUJdWaYTa3EIMbWN9bk3cq0chLb2Lb03hGA6YVlkfaOSbyQdcjyZuTHbir9b6odZn0wQXm5Ddp8oHLsV+iLfTZQY17g0gQQZwXLeOjOWXUp2vbe9ZipdStH/ACes33LfraRpHKoz1lQ62U+ez1gussqWVimlXPP4tUfi9b6/rN8VrG1s57eKXxhmxzeKqM7k37W1OmKjfYC09KkC8CGsd/k9ruvYtBw6D6pjjCisl1wPqVtjRkMy04xj7ZUOUr81v3fFaKjCDONWvzW+zxUTUtHNHBvitMtSLUGW6padzfu+KqfUtPNb93xWuQq3KYrFd8a6Puqq0NtEeVd7CFskYqi35JivltJh+HKRmIjfOGXStfVptTlAZFyTI2zj71m6xeb1t/EFu6tjL0nd5WPavpAi6nCcLqyikVKEoUChCaCEHcknKEAkmiEUkFCCqIphCAoMzXGyNbQdWA+UBYA6TleAyyyVmidEsq0GOfeJIx8ojHFUa3vqcm68B8X8i8QRemdnbCNGvr8izkQbkeTNyY7SufOdlzXZU1fpDY49b3Kh2hKf1vXKjUqWva0dop+KqNS080cKa6TWbiTtDs+t6yR0VT+t6xVRq2jd7GI5S0bh91a5ThaywtaZF4ZeccYxgjb1K6VRSqVCReaBvdPuBhXlS9rESUgnCSyFKJTJRKogVW5WuVTlFUuzVFvyXQc1z2/JB81rIfm9bfxBb2rRw/yd3rB1lGDez8S3dWh+Jyx7a9PpggpohdWEUJoIQRhEKUIhQdkIhNCKISUkkUilKkkUCSCaAiMvXasDZXMbi8lnkjExMzC6NXrYxlmYHuDSBiCYIxOxcWulhii6uyRUaWgmcLuWWW1W6C0U2rZ2OqF5cRj5RG3cueTF51o1tKUT/cZ++xUG30+e3ifBKpq9SHP9cqp2haW53ru8Vvxz0l0326nz28f0UPjbOc3ioO0PTGx3ruUDoun9b13LScuhpnEYjokjikqmWFjSCAZG8kq1QRKQCkSoygLiV1O8kCdqikVU5WP4KtwQUxC57fkunaua3nBB81rN80dneFu6tfmcsHWb5o7O9burf5j7lz/s16fUhCcJQurAASUoSVEUKSFKOyEQnKFFRThCaBKKkQiEEUlIpFVXyOtmuFNtR9BxlhaA4BhM7c1VQ11bSphrXOa1owlgOHSs3WXRd+0PJp3soxg5bcVTbtCXm4U7uG8nZ1rOYl77d9X4SGfTH7L9FX/Eintqu+y/RfJWjVSriWj2R71xO1VtX0f3mj3q8/Bn+vuT8ItL6U/ZeDUv4h0fpj9mfBfCnVO1fRfeb4qP+1LV9F95v/ZP5fBj0Gj8I1m89zjjmKb8sdkRu4FW/wAQ7Fz6n2Ll52NT7WR/RHbUpN/E5B1RtQ/tDsqUz24OyUzyMeh/xEsXPqfZOSHwh2Ln1PsnrzO16Br023qlMhozIIdHXBK4QD+/BY2rj15uv1jOVR2eRpVB7YhRd8IFjHnv+zd3rydriP1E59am107cE2mPUnfCBY+e/wCycoO+ECx89/2bl5iG7s+jxUmWUnJpPUJV2rj0qnrxZHGL7h103AcVpC0srj5J7Hf5AHgV5jZNGVAZHk9ZAPtXbR0WRiXdcYnrTlH0mslAm6zb+q0tXbUGkAzi8gdOAyXxjbEwOlznk+lh7F9BoJvy1OMQHCJ2Ke9X09DhClCS7MEkpIRUUQmhZR2QiE4RCilCYQiECRCaEESFEhThRcFR5rrJULLS+6SBIkYnZ0otVZ90XXnIecdyjpwUPjNTlHODr3OIHREBXPstNrZ5SqBhmAREDPBS9l7YNXStYfNeeIPWAVWNOVYxquHRIP4YW1UstG7eJdd3hsjtutwWU9thJxqyd0nDr8lMvycON2sFX6WoB1DvhR/12rsqn978F1mzWFv95zZ2Yge1qg2nYNloIPWR+RTL8pscTtPV5/ru9nvCTtP2gf3ncG+C6NKU7BcJpVXF84CS4EbRApgz0ysUWpuw+13cWrN2VrI7q2marxBrOIOYN2DwXKwN2nhCh8ZaPOb2ifcp07U3ntHZ+iztXpbScBBaHSMQQBPXhinVtYJJOJOZccT4qq8w51eAPuS5SmBAf0/N8Qm0SFsg4Du9mCk3SDuc7v8AeqfjFMbST1dwlSp2+m0zDz/i0fmwSDpo13TJJjpC1LNTO/A9ufUs0awDIUuLon2dy7rC22Wj+hQc4bC1pu+u6GrWe0+ltRoJwx7CtjV/+tTH1htXzukrJaKRu1jcJ80ET2wtPU5gNqp7cTnjjdJT2SPVkkwiF2ZJCE1AkpTQpR2ICaSyoTSTRSQUyoqgKi5SUSrEeS6z2Go62VHNY4tvZgSMIla1uok0oDXTAwulZOsWkqjLbUa10Nv7gc4WtaLS5tGQ4zdG2Rs2LHGtXVGg6ZY03gWmdogrQtFno1P6jGP9JknjErh0NaHVGkvJMHqWo2h0niVrxxLrIrapWR2QdSP/ABveBwdIWdaNQWn5loH/ALKQP3mwfYvrW2UfW4lWCxt6fWPitcJtfBv+Diufmus7u17dk7oyKpd8Glr2CieqqPeF6XZrI1pkDEZYnau1imRdeSfw1tvMp/atU2fBlbj5lPtqt/YXrgCuYn4w15NT+Ce2nPkR11PBq7bP8DdpPzq1BvVyjvyheqsV7Ss2GvOLL8Cw8+1HpDKUe1zj3LYsnwQ2NuLzWqdbw0cGALXdrYAZ5J5pB101BkOyPevoWmVi7GpdYth1OslHGlZ6QdsLm3zxdJXZRtFXyhUpBoAwcyoHtPRBDXA9EEdK71y6RfFN3Up2vl08f13q3rQe3vUNSx/NU/S/KVyay1r1ocujU8xaqfpe4rbHj09aCEBELpECSaSIISKZQoV2pJoWWiQmgIEgppKoRUSnKTlYPK9O0qDrXUvvc1984A4bIjyStK0CmaWJeBA83Z1wsLWCw1HWyo5rHFvKZgYYRK17TScaN26b10YQZWdu9NWf6WjAwA8kXETjIlaIe7ceAWXoSmWNN8FuM4jwWu2sP2CrP0zYbXv3H1QrhVqc2eHikyuN/f4K9ldu9a+k+1tnquJMtLRmCSMBjh0k4cF2tyXPSOGyOse7oV7SpCLWq5ipaVcxVHSxR0i+KLyCBDTmCcIxyIx6U2BQ0pTmz1B9Q90qVWNo3TVmbRZRqCcPLlktknEn2Yr6xkRhlsXzVagz/TRgB5IdkPnTn15rc0WfkKU53GfhC5+Tfi6S5ZmsNa7SK6qlaHAdIWJrhaYppJjN8tjyTStSaruvetHVI/zNP0h3FYtqqS92G0rX1SkWml6bfelaj10ITCJXVkoQgpKIISTQpR2IQUIoQhCASlMlJAiouKkVFysV5BprSdRtsqta6Byh2Do2rZrWlwo3g50xvn2LO0i+zm0vvtIffM+U7OejJadU0+SxD7sY5f8A1Z53suKND13VAS8zB6u5azaI6eJWVo65B5K/E4/srQaXbn8QtTflm56jqbZ29PEq4WVp2feK4hf3P4tVrRU+vxC1z8n00KNmaDIGPWV2tWdSfUj5jT0udjmDsd2K4PrbGs9bPoxcojQCtYsmLRsu8Wpxat7ey4rit2k5dDccF89TZbD5zR13PcFbydt2PZ93wWKcr/8AbON3lX8jM8lGG+A6cuxa7nhogYRl0QsBzLePOZ9zwXJXNt857eLPcFM1eZGnVtfyrB9Yd6wdebZ5JXLUtFYPEvbekR17NizNYLQcrQ4HqB/KlYx8Vel37lbWrDv5mlvvNXM91nGUcHrQ0DUp8uy5nebGDhjPSs11j1dqaAgrrGAhCECSTKSmjtRKSaihCJSQCIQiUCUHKZKg4rUHi+k7O91rqENcRyrsQ0kYO3hb1Vp+LkQZjKDKxLZpeoy01GtIjlHbJOLlvPtjxRLrxkA7u5c/4/k1bfhRoJhaHXgRjtC22VRvCxtEWp1QG8Tn1dy1m0uk8Vrx/FLroZWbzguhlZu8LlbQG88Vayxt6eK1wzy72AwDBg5GMOKvauGjZGtMgYruYoLWq5qpYrmKovprpphczCrX1cFLBGvVwWDpK0Lttlsw/fevmNJ6QzU3GWdabZ8sz0h3rI1utUu7Vz2m3zWaPrDvXHpqveqQubUjh2/otfVj/wAin6bO9YwdC2NXav8AMM9NneFa6R7MChJqZXRgIRKEQJEIlC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QUEhQUFBQUFxUXFBcUFBYUFRQVFBQVFBQUFRQXHCYeFxkjGRQUHy8gJCcpLCwsFR4xNTAqNSYrLCkBCQoKDgwOFw8PGikcHBwpKSkpKSwpKSksKSkpKSkpKSkpKSksKSksKSkpLCksLCwpLCkpLCwpLCkpKSwsLCwsLP/AABEIAMABAAMBIgACEQEDEQH/xAAbAAACAwEBAQAAAAAAAAAAAAAAAQIDBQQHBv/EAEYQAAEDAQQFBwYMBQQDAAAAAAEAAhEDBBIhMQUGQVGRE1JhcYGx0SJCcpKhwQcUIzJTYpOissLh8BckM0OCFRZj0jSD8f/EABgBAQEBAQEAAAAAAAAAAAAAAAABAgME/8QAIREBAQEAAgICAgMAAAAAAAAAAAERITECQVGBEnEiQmH/2gAMAwEAAhEDEQA/APWbg3DgiBuHAIQvXkcsO6Nw4JXRuHAIQCnC4Lg3BK6NwTKSGQ4G4cE6QF4YDgoynSOIUpjl1isTw19W/LBdmmWkg4gYmYzxyUaWiKrmNLagaCAYBqAARuBhXayaQYab6IPyhDYEYZg5qyy6cpspta68CGgHyTmAuUvli2cs6poaqM6v4/8Asqjoup9IOL/Fd1bTdInAu9Uqp2lqe8+qV2l4Z/FyGwVOePWf4IFkqjG+3DfPgrzpKnvPqlIW9h28QQiYKTHDB1yN4BvdMHCPcrYG4cAosrBwkObuxIBzjAHEphZ4Xiolo3DgEoG4cAhyQUMgw3DgEjG4cEQlCpkItG4cFBzRuHAKZVbk4MiG1U205KzaqbaclNV89rAfKZ6TO9berhwHWe8rB1hOLetvetvV3IdZ7ysTtr0+mlCjKF11g7yd5QQgkSiVEIUV2whOEKhIITRCCMIUikiknTzCE6YxQUa1WVnxeo+42/5PlXRe+cBnmr9HaNpOosJpsJLQSS0TlvhcGtDKwa9xLTQ8mWzjmOjfG1KzWe0mm003Q2BAvjAbPNXKddlzXVX0VSnCmzsCodo2lzG8FTUs9rGbwf8AIf8AVUupWnnfeb4LtNY4XHR9PmD2+KidH0+YPb4qgttG+f8AJqA2v0cWpThc2ysaZDQDszPerQqWGpIvNaBJkzJyyiVfCyityhCscEgo0glCnKRQZlTSLsSxksacTOOGcLpp1Q5ocMiJ6uhZzrTybX0iJMm6fS3rRs1C4xrdwx7VAjmqLdsXQc1z27Yqr5vWPNvW38S3NXRl1nvKxNY829be9bermzrd3lc/bXp9HCIUoSXRkkQmiFQoSTTKiO0ohSKIWlRhEJwhQJEJwgqiKbBiEQm3NQrj1otjTRfRDvlDdgdoOfUrtH6Wp06TGvvAtbB8klU63WdvxZ77rb8s8qBe+cB87NdGiNHU3UGF1NhJaJJaCT2rjxi86prabpE4F3qlUu0tT3u9Ursr6Joz/TZwXOdG0+Y3hK7ePXDN1zf6lT3n1Sl/qDN59Uq46Op8xvBQ+IU+Y32q1OSbXacjuzwzJAz6lMKIsjQZDQCOhSWf0IOCiAplIIpFii8YFSQgybJZ2uouLhJcXSSJIIyxUtFkmkJ3kDq2e9XVNFjGHPaDMta6G49CvbTAAAEAZdShFRVFu2LocMVRbsgqr5rWMfM62963NXBl6TvesTWHNvW3vW3q4MvSPeVz/s16fSQhShELq5oIAUoRCiokJKYCCpR2pppQtKUJwghNAoUYUiEigUJdWaYTa3EIMbWN9bk3cq0chLb2Lb03hGA6YVlkfaOSbyQdcjyZuTHbir9b6odZn0wQXm5Ddp8oHLsV+iLfTZQY17g0gQQZwXLeOjOWXUp2vbe9ZipdStH/ACes33LfraRpHKoz1lQ62U+ez1gussqWVimlXPP4tUfi9b6/rN8VrG1s57eKXxhmxzeKqM7k37W1OmKjfYC09KkC8CGsd/k9ruvYtBw6D6pjjCisl1wPqVtjRkMy04xj7ZUOUr81v3fFaKjCDONWvzW+zxUTUtHNHBvitMtSLUGW6padzfu+KqfUtPNb93xWuQq3KYrFd8a6Puqq0NtEeVd7CFskYqi35JivltJh+HKRmIjfOGXStfVptTlAZFyTI2zj71m6xeb1t/EFu6tjL0nd5WPavpAi6nCcLqyikVKEoUChCaCEHcknKEAkmiEUkFCCqIphCAoMzXGyNbQdWA+UBYA6TleAyyyVmidEsq0GOfeJIx8ojHFUa3vqcm68B8X8i8QRemdnbCNGvr8izkQbkeTNyY7SufOdlzXZU1fpDY49b3Kh2hKf1vXKjUqWva0dop+KqNS080cKa6TWbiTtDs+t6yR0VT+t6xVRq2jd7GI5S0bh91a5ThaywtaZF4ZeccYxgjb1K6VRSqVCReaBvdPuBhXlS9rESUgnCSyFKJTJRKogVW5WuVTlFUuzVFvyXQc1z2/JB81rIfm9bfxBb2rRw/yd3rB1lGDez8S3dWh+Jyx7a9PpggpohdWEUJoIQRhEKUIhQdkIhNCKISUkkUilKkkUCSCaAiMvXasDZXMbi8lnkjExMzC6NXrYxlmYHuDSBiCYIxOxcWulhii6uyRUaWgmcLuWWW1W6C0U2rZ2OqF5cRj5RG3cueTF51o1tKUT/cZ++xUG30+e3ifBKpq9SHP9cqp2haW53ru8Vvxz0l0326nz28f0UPjbOc3ioO0PTGx3ruUDoun9b13LScuhpnEYjokjikqmWFjSCAZG8kq1QRKQCkSoygLiV1O8kCdqikVU5WP4KtwQUxC57fkunaua3nBB81rN80dneFu6tfmcsHWb5o7O9burf5j7lz/s16fUhCcJQurAASUoSVEUKSFKOyEQnKFFRThCaBKKkQiEEUlIpFVXyOtmuFNtR9BxlhaA4BhM7c1VQ11bSphrXOa1owlgOHSs3WXRd+0PJp3soxg5bcVTbtCXm4U7uG8nZ1rOYl77d9X4SGfTH7L9FX/Eintqu+y/RfJWjVSriWj2R71xO1VtX0f3mj3q8/Bn+vuT8ItL6U/ZeDUv4h0fpj9mfBfCnVO1fRfeb4qP+1LV9F95v/ZP5fBj0Gj8I1m89zjjmKb8sdkRu4FW/wAQ7Fz6n2Ll52NT7WR/RHbUpN/E5B1RtQ/tDsqUz24OyUzyMeh/xEsXPqfZOSHwh2Ln1PsnrzO16Br023qlMhozIIdHXBK4QD+/BY2rj15uv1jOVR2eRpVB7YhRd8IFjHnv+zd3rydriP1E59am107cE2mPUnfCBY+e/wCycoO+ECx89/2bl5iG7s+jxUmWUnJpPUJV2rj0qnrxZHGL7h103AcVpC0srj5J7Hf5AHgV5jZNGVAZHk9ZAPtXbR0WRiXdcYnrTlH0mslAm6zb+q0tXbUGkAzi8gdOAyXxjbEwOlznk+lh7F9BoJvy1OMQHCJ2Ke9X09DhClCS7MEkpIRUUQmhZR2QiE4RCilCYQiECRCaEESFEhThRcFR5rrJULLS+6SBIkYnZ0otVZ90XXnIecdyjpwUPjNTlHODr3OIHREBXPstNrZ5SqBhmAREDPBS9l7YNXStYfNeeIPWAVWNOVYxquHRIP4YW1UstG7eJdd3hsjtutwWU9thJxqyd0nDr8lMvycON2sFX6WoB1DvhR/12rsqn978F1mzWFv95zZ2Yge1qg2nYNloIPWR+RTL8pscTtPV5/ru9nvCTtP2gf3ncG+C6NKU7BcJpVXF84CS4EbRApgz0ysUWpuw+13cWrN2VrI7q2marxBrOIOYN2DwXKwN2nhCh8ZaPOb2ifcp07U3ntHZ+iztXpbScBBaHSMQQBPXhinVtYJJOJOZccT4qq8w51eAPuS5SmBAf0/N8Qm0SFsg4Du9mCk3SDuc7v8AeqfjFMbST1dwlSp2+m0zDz/i0fmwSDpo13TJJjpC1LNTO/A9ufUs0awDIUuLon2dy7rC22Wj+hQc4bC1pu+u6GrWe0+ltRoJwx7CtjV/+tTH1htXzukrJaKRu1jcJ80ET2wtPU5gNqp7cTnjjdJT2SPVkkwiF2ZJCE1AkpTQpR2ICaSyoTSTRSQUyoqgKi5SUSrEeS6z2Go62VHNY4tvZgSMIla1uok0oDXTAwulZOsWkqjLbUa10Nv7gc4WtaLS5tGQ4zdG2Rs2LHGtXVGg6ZY03gWmdogrQtFno1P6jGP9JknjErh0NaHVGkvJMHqWo2h0niVrxxLrIrapWR2QdSP/ABveBwdIWdaNQWn5loH/ALKQP3mwfYvrW2UfW4lWCxt6fWPitcJtfBv+Diufmus7u17dk7oyKpd8Glr2CieqqPeF6XZrI1pkDEZYnau1imRdeSfw1tvMp/atU2fBlbj5lPtqt/YXrgCuYn4w15NT+Ce2nPkR11PBq7bP8DdpPzq1BvVyjvyheqsV7Ss2GvOLL8Cw8+1HpDKUe1zj3LYsnwQ2NuLzWqdbw0cGALXdrYAZ5J5pB101BkOyPevoWmVi7GpdYth1OslHGlZ6QdsLm3zxdJXZRtFXyhUpBoAwcyoHtPRBDXA9EEdK71y6RfFN3Up2vl08f13q3rQe3vUNSx/NU/S/KVyay1r1ocujU8xaqfpe4rbHj09aCEBELpECSaSIISKZQoV2pJoWWiQmgIEgppKoRUSnKTlYPK9O0qDrXUvvc1984A4bIjyStK0CmaWJeBA83Z1wsLWCw1HWyo5rHFvKZgYYRK17TScaN26b10YQZWdu9NWf6WjAwA8kXETjIlaIe7ceAWXoSmWNN8FuM4jwWu2sP2CrP0zYbXv3H1QrhVqc2eHikyuN/f4K9ldu9a+k+1tnquJMtLRmCSMBjh0k4cF2tyXPSOGyOse7oV7SpCLWq5ipaVcxVHSxR0i+KLyCBDTmCcIxyIx6U2BQ0pTmz1B9Q90qVWNo3TVmbRZRqCcPLlktknEn2Yr6xkRhlsXzVagz/TRgB5IdkPnTn15rc0WfkKU53GfhC5+Tfi6S5ZmsNa7SK6qlaHAdIWJrhaYppJjN8tjyTStSaruvetHVI/zNP0h3FYtqqS92G0rX1SkWml6bfelaj10ITCJXVkoQgpKIISTQpR2IQUIoQhCASlMlJAiouKkVFysV5BprSdRtsqta6Byh2Do2rZrWlwo3g50xvn2LO0i+zm0vvtIffM+U7OejJadU0+SxD7sY5f8A1Z53suKND13VAS8zB6u5azaI6eJWVo65B5K/E4/srQaXbn8QtTflm56jqbZ29PEq4WVp2feK4hf3P4tVrRU+vxC1z8n00KNmaDIGPWV2tWdSfUj5jT0udjmDsd2K4PrbGs9bPoxcojQCtYsmLRsu8Wpxat7ey4rit2k5dDccF89TZbD5zR13PcFbydt2PZ93wWKcr/8AbON3lX8jM8lGG+A6cuxa7nhogYRl0QsBzLePOZ9zwXJXNt857eLPcFM1eZGnVtfyrB9Yd6wdebZ5JXLUtFYPEvbekR17NizNYLQcrQ4HqB/KlYx8Vel37lbWrDv5mlvvNXM91nGUcHrQ0DUp8uy5nebGDhjPSs11j1dqaAgrrGAhCECSTKSmjtRKSaihCJSQCIQiUCUHKZKg4rUHi+k7O91rqENcRyrsQ0kYO3hb1Vp+LkQZjKDKxLZpeoy01GtIjlHbJOLlvPtjxRLrxkA7u5c/4/k1bfhRoJhaHXgRjtC22VRvCxtEWp1QG8Tn1dy1m0uk8Vrx/FLroZWbzguhlZu8LlbQG88Vayxt6eK1wzy72AwDBg5GMOKvauGjZGtMgYruYoLWq5qpYrmKovprpphczCrX1cFLBGvVwWDpK0Lttlsw/fevmNJ6QzU3GWdabZ8sz0h3rI1utUu7Vz2m3zWaPrDvXHpqveqQubUjh2/otfVj/wAin6bO9YwdC2NXav8AMM9NneFa6R7MChJqZXRgIRKEQJEIlCg//9k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uwplatt.edu/chemep/chem/chemscape/labdocs/catofp/measurea/volume/gradcyl/pic/003224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11" y="4038600"/>
            <a:ext cx="3647589" cy="27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.streetrodderweb.com/f/29059445/1010sr_26_o+1947_chevy_pickup+bending_meta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5" y="3511115"/>
            <a:ext cx="2540586" cy="40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7569</TotalTime>
  <Words>1130</Words>
  <Application>Microsoft Office PowerPoint</Application>
  <PresentationFormat>On-screen Show (4:3)</PresentationFormat>
  <Paragraphs>242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/>
      <vt:lpstr>PowerPoint Presentation</vt:lpstr>
      <vt:lpstr>PowerPoint Presentation</vt:lpstr>
      <vt:lpstr>PowerPoint Presentation</vt:lpstr>
      <vt:lpstr>PowerPoint Presentation</vt:lpstr>
      <vt:lpstr>Separating a Mixture</vt:lpstr>
      <vt:lpstr>PowerPoint Presentation</vt:lpstr>
      <vt:lpstr>PowerPoint Presentation</vt:lpstr>
      <vt:lpstr>PowerPoint Presentation</vt:lpstr>
      <vt:lpstr>PowerPoint Presentation</vt:lpstr>
      <vt:lpstr>Lab Notebooks!</vt:lpstr>
      <vt:lpstr>Table of Contents Example</vt:lpstr>
      <vt:lpstr>PowerPoint Presentation</vt:lpstr>
      <vt:lpstr>Label up to page #10 </vt:lpstr>
      <vt:lpstr>SKIP TO PAGE 5</vt:lpstr>
      <vt:lpstr>Pre-Labs</vt:lpstr>
      <vt:lpstr>Scientific Notation</vt:lpstr>
      <vt:lpstr>Dimensional Analysis</vt:lpstr>
      <vt:lpstr>Dimensional Analysis</vt:lpstr>
      <vt:lpstr>Dimensional Analysis   Helpful Conversions</vt:lpstr>
      <vt:lpstr>Significant Figures</vt:lpstr>
      <vt:lpstr>Significant Figures</vt:lpstr>
      <vt:lpstr>Significant Figures</vt:lpstr>
      <vt:lpstr>Significant Figures</vt:lpstr>
      <vt:lpstr>Chemical Reactions</vt:lpstr>
      <vt:lpstr>Recognizing Chemical Reactions</vt:lpstr>
      <vt:lpstr>Accuracy and Precision</vt:lpstr>
      <vt:lpstr>Density</vt:lpstr>
      <vt:lpstr>Conservation of Mass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LOCKARD, KEVIN J</dc:creator>
  <cp:lastModifiedBy>LOCKARD, KEVIN J</cp:lastModifiedBy>
  <cp:revision>37</cp:revision>
  <dcterms:created xsi:type="dcterms:W3CDTF">2013-02-05T02:02:28Z</dcterms:created>
  <dcterms:modified xsi:type="dcterms:W3CDTF">2015-01-28T17:17:35Z</dcterms:modified>
</cp:coreProperties>
</file>